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Tomorrow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Tomorrow-regular.fntdata"/><Relationship Id="rId14" Type="http://schemas.openxmlformats.org/officeDocument/2006/relationships/slide" Target="slides/slide10.xml"/><Relationship Id="rId17" Type="http://schemas.openxmlformats.org/officeDocument/2006/relationships/font" Target="fonts/Tomorrow-italic.fntdata"/><Relationship Id="rId16" Type="http://schemas.openxmlformats.org/officeDocument/2006/relationships/font" Target="fonts/Tomorrow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Tomorrow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Relationship Id="rId4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Relationship Id="rId7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Relationship Id="rId5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Relationship Id="rId5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16.png"/><Relationship Id="rId11" Type="http://schemas.openxmlformats.org/officeDocument/2006/relationships/image" Target="../media/image35.png"/><Relationship Id="rId10" Type="http://schemas.openxmlformats.org/officeDocument/2006/relationships/image" Target="../media/image21.png"/><Relationship Id="rId9" Type="http://schemas.openxmlformats.org/officeDocument/2006/relationships/image" Target="../media/image32.png"/><Relationship Id="rId5" Type="http://schemas.openxmlformats.org/officeDocument/2006/relationships/image" Target="../media/image19.png"/><Relationship Id="rId6" Type="http://schemas.openxmlformats.org/officeDocument/2006/relationships/image" Target="../media/image15.png"/><Relationship Id="rId7" Type="http://schemas.openxmlformats.org/officeDocument/2006/relationships/image" Target="../media/image30.png"/><Relationship Id="rId8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hyperlink" Target="https://flowfast.netlify.app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793790" y="2823448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DEDE8"/>
              </a:buClr>
              <a:buSzPts val="4450"/>
              <a:buFont typeface="Tomorrow"/>
              <a:buNone/>
            </a:pPr>
            <a:r>
              <a:rPr b="0" i="0" lang="en-US" sz="4450" u="none" cap="none" strike="noStrike">
                <a:solidFill>
                  <a:srgbClr val="EDEDE8"/>
                </a:solidFill>
                <a:latin typeface="Tomorrow"/>
                <a:ea typeface="Tomorrow"/>
                <a:cs typeface="Tomorrow"/>
                <a:sym typeface="Tomorrow"/>
              </a:rPr>
              <a:t>Bangalore FlowFast</a:t>
            </a:r>
            <a:endParaRPr b="0" i="0" sz="4450" u="none" cap="none" strike="noStrike"/>
          </a:p>
        </p:txBody>
      </p:sp>
      <p:sp>
        <p:nvSpPr>
          <p:cNvPr id="58" name="Google Shape;58;p13"/>
          <p:cNvSpPr/>
          <p:nvPr/>
        </p:nvSpPr>
        <p:spPr>
          <a:xfrm>
            <a:off x="793790" y="3622953"/>
            <a:ext cx="6812280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DEDE8"/>
              </a:buClr>
              <a:buSzPts val="2200"/>
              <a:buFont typeface="Tomorrow"/>
              <a:buNone/>
            </a:pPr>
            <a:r>
              <a:rPr b="0" i="0" lang="en-US" sz="2200" u="none" cap="none" strike="noStrike">
                <a:solidFill>
                  <a:srgbClr val="EDEDE8"/>
                </a:solidFill>
                <a:latin typeface="Tomorrow"/>
                <a:ea typeface="Tomorrow"/>
                <a:cs typeface="Tomorrow"/>
                <a:sym typeface="Tomorrow"/>
              </a:rPr>
              <a:t>Dynamic Traffic Optimization &amp; Routing System</a:t>
            </a:r>
            <a:endParaRPr b="0" i="0" sz="2200" u="none" cap="none" strike="noStrike"/>
          </a:p>
        </p:txBody>
      </p:sp>
      <p:sp>
        <p:nvSpPr>
          <p:cNvPr id="59" name="Google Shape;59;p13"/>
          <p:cNvSpPr/>
          <p:nvPr/>
        </p:nvSpPr>
        <p:spPr>
          <a:xfrm>
            <a:off x="793790" y="4317444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750"/>
              <a:buFont typeface="Tomorrow"/>
              <a:buNone/>
            </a:pPr>
            <a:r>
              <a:rPr b="0" i="0" lang="en-US" sz="175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A next-generation traffic solution that moves beyond reactive navigation to predictive, simulation-based routing for India's most congested urban corridors.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/>
          <p:nvPr/>
        </p:nvSpPr>
        <p:spPr>
          <a:xfrm>
            <a:off x="793790" y="987623"/>
            <a:ext cx="9903976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DEDE8"/>
              </a:buClr>
              <a:buSzPts val="4450"/>
              <a:buFont typeface="Tomorrow"/>
              <a:buNone/>
            </a:pPr>
            <a:r>
              <a:rPr b="0" i="0" lang="en-US" sz="4450" u="none" cap="none" strike="noStrike">
                <a:solidFill>
                  <a:srgbClr val="EDEDE8"/>
                </a:solidFill>
                <a:latin typeface="Tomorrow"/>
                <a:ea typeface="Tomorrow"/>
                <a:cs typeface="Tomorrow"/>
                <a:sym typeface="Tomorrow"/>
              </a:rPr>
              <a:t>Roadmap &amp; Future Enhancements</a:t>
            </a:r>
            <a:endParaRPr b="0" i="0" sz="4450" u="none" cap="none" strike="noStrike"/>
          </a:p>
        </p:txBody>
      </p:sp>
      <p:sp>
        <p:nvSpPr>
          <p:cNvPr id="209" name="Google Shape;209;p22"/>
          <p:cNvSpPr/>
          <p:nvPr/>
        </p:nvSpPr>
        <p:spPr>
          <a:xfrm>
            <a:off x="1133951" y="3057287"/>
            <a:ext cx="3856077" cy="226814"/>
          </a:xfrm>
          <a:prstGeom prst="roundRect">
            <a:avLst>
              <a:gd fmla="val 15001" name="adj"/>
            </a:avLst>
          </a:prstGeom>
          <a:solidFill>
            <a:srgbClr val="3C3C3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793790" y="2830413"/>
            <a:ext cx="680442" cy="680442"/>
          </a:xfrm>
          <a:prstGeom prst="roundRect">
            <a:avLst>
              <a:gd fmla="val 67192" name="adj"/>
            </a:avLst>
          </a:prstGeom>
          <a:solidFill>
            <a:srgbClr val="3C3C3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1" name="Google Shape;21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3930" y="3000554"/>
            <a:ext cx="340162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2"/>
          <p:cNvSpPr/>
          <p:nvPr/>
        </p:nvSpPr>
        <p:spPr>
          <a:xfrm>
            <a:off x="1020604" y="3737729"/>
            <a:ext cx="3742730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2200"/>
              <a:buFont typeface="Tomorrow"/>
              <a:buNone/>
            </a:pPr>
            <a:r>
              <a:rPr b="0" i="0" lang="en-US" sz="220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Real-World Data Integration</a:t>
            </a:r>
            <a:endParaRPr b="0" i="0" sz="2200" u="none" cap="none" strike="noStrike"/>
          </a:p>
        </p:txBody>
      </p:sp>
      <p:sp>
        <p:nvSpPr>
          <p:cNvPr id="213" name="Google Shape;213;p22"/>
          <p:cNvSpPr/>
          <p:nvPr/>
        </p:nvSpPr>
        <p:spPr>
          <a:xfrm>
            <a:off x="1020604" y="4582478"/>
            <a:ext cx="3742730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750"/>
              <a:buFont typeface="Tomorrow"/>
              <a:buNone/>
            </a:pPr>
            <a:r>
              <a:rPr b="0" i="0" lang="en-US" sz="175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Replace random car generation with live feeds from traffic cameras and IoT sensors to seed the simulation</a:t>
            </a:r>
            <a:endParaRPr b="0" i="0" sz="1750" u="none" cap="none" strike="noStrike"/>
          </a:p>
        </p:txBody>
      </p:sp>
      <p:sp>
        <p:nvSpPr>
          <p:cNvPr id="214" name="Google Shape;214;p22"/>
          <p:cNvSpPr/>
          <p:nvPr/>
        </p:nvSpPr>
        <p:spPr>
          <a:xfrm>
            <a:off x="5557123" y="2717006"/>
            <a:ext cx="3856077" cy="226814"/>
          </a:xfrm>
          <a:prstGeom prst="roundRect">
            <a:avLst>
              <a:gd fmla="val 15001" name="adj"/>
            </a:avLst>
          </a:prstGeom>
          <a:solidFill>
            <a:srgbClr val="3C3C3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2"/>
          <p:cNvSpPr/>
          <p:nvPr/>
        </p:nvSpPr>
        <p:spPr>
          <a:xfrm>
            <a:off x="5216962" y="2490133"/>
            <a:ext cx="680442" cy="680442"/>
          </a:xfrm>
          <a:prstGeom prst="roundRect">
            <a:avLst>
              <a:gd fmla="val 67192" name="adj"/>
            </a:avLst>
          </a:prstGeom>
          <a:solidFill>
            <a:srgbClr val="3C3C3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6" name="Google Shape;21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87102" y="2660273"/>
            <a:ext cx="340162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2"/>
          <p:cNvSpPr/>
          <p:nvPr/>
        </p:nvSpPr>
        <p:spPr>
          <a:xfrm>
            <a:off x="5443776" y="339744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2200"/>
              <a:buFont typeface="Tomorrow"/>
              <a:buNone/>
            </a:pPr>
            <a:r>
              <a:rPr b="0" i="0" lang="en-US" sz="220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Network Expansion</a:t>
            </a:r>
            <a:endParaRPr b="0" i="0" sz="2200" u="none" cap="none" strike="noStrike"/>
          </a:p>
        </p:txBody>
      </p:sp>
      <p:sp>
        <p:nvSpPr>
          <p:cNvPr id="218" name="Google Shape;218;p22"/>
          <p:cNvSpPr/>
          <p:nvPr/>
        </p:nvSpPr>
        <p:spPr>
          <a:xfrm>
            <a:off x="5443776" y="3887867"/>
            <a:ext cx="374273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750"/>
              <a:buFont typeface="Tomorrow"/>
              <a:buNone/>
            </a:pPr>
            <a:r>
              <a:rPr b="0" i="0" lang="en-US" sz="175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Scale city_graph to include granular coverage of all Bengaluru neighborhoods and arterial roads</a:t>
            </a:r>
            <a:endParaRPr b="0" i="0" sz="1750" u="none" cap="none" strike="noStrike"/>
          </a:p>
        </p:txBody>
      </p:sp>
      <p:sp>
        <p:nvSpPr>
          <p:cNvPr id="219" name="Google Shape;219;p22"/>
          <p:cNvSpPr/>
          <p:nvPr/>
        </p:nvSpPr>
        <p:spPr>
          <a:xfrm>
            <a:off x="9980295" y="2376845"/>
            <a:ext cx="3856077" cy="226814"/>
          </a:xfrm>
          <a:prstGeom prst="roundRect">
            <a:avLst>
              <a:gd fmla="val 15001" name="adj"/>
            </a:avLst>
          </a:prstGeom>
          <a:solidFill>
            <a:srgbClr val="3C3C3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2"/>
          <p:cNvSpPr/>
          <p:nvPr/>
        </p:nvSpPr>
        <p:spPr>
          <a:xfrm>
            <a:off x="9640133" y="2149971"/>
            <a:ext cx="680442" cy="680442"/>
          </a:xfrm>
          <a:prstGeom prst="roundRect">
            <a:avLst>
              <a:gd fmla="val 67192" name="adj"/>
            </a:avLst>
          </a:prstGeom>
          <a:solidFill>
            <a:srgbClr val="3C3C3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21" name="Google Shape;221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0274" y="2320111"/>
            <a:ext cx="340162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2"/>
          <p:cNvSpPr/>
          <p:nvPr/>
        </p:nvSpPr>
        <p:spPr>
          <a:xfrm>
            <a:off x="9866948" y="305728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2200"/>
              <a:buFont typeface="Tomorrow"/>
              <a:buNone/>
            </a:pPr>
            <a:r>
              <a:rPr b="0" i="0" lang="en-US" sz="220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Mobile Application</a:t>
            </a:r>
            <a:endParaRPr b="0" i="0" sz="2200" u="none" cap="none" strike="noStrike"/>
          </a:p>
        </p:txBody>
      </p:sp>
      <p:sp>
        <p:nvSpPr>
          <p:cNvPr id="223" name="Google Shape;223;p22"/>
          <p:cNvSpPr/>
          <p:nvPr/>
        </p:nvSpPr>
        <p:spPr>
          <a:xfrm>
            <a:off x="9866948" y="3547705"/>
            <a:ext cx="3742730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750"/>
              <a:buFont typeface="Tomorrow"/>
              <a:buNone/>
            </a:pPr>
            <a:r>
              <a:rPr b="0" i="0" lang="en-US" sz="175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Develop native iOS and Android apps for seamless on-the-go navigation and turn-by-turn directions</a:t>
            </a:r>
            <a:endParaRPr b="0" i="0" sz="1750" u="none" cap="none" strike="noStrike"/>
          </a:p>
        </p:txBody>
      </p:sp>
      <p:sp>
        <p:nvSpPr>
          <p:cNvPr id="224" name="Google Shape;224;p22"/>
          <p:cNvSpPr/>
          <p:nvPr/>
        </p:nvSpPr>
        <p:spPr>
          <a:xfrm>
            <a:off x="793790" y="6516053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750"/>
              <a:buFont typeface="Tomorrow"/>
              <a:buNone/>
            </a:pPr>
            <a:r>
              <a:rPr b="1" i="0" lang="en-US" sz="175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Bangalore FlowFast</a:t>
            </a:r>
            <a:r>
              <a:rPr b="0" i="0" lang="en-US" sz="175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 represents the future of urban mobility: predictive, intelligent, and built to scale. Our prototype proves the concept—now we're ready to transform Bengaluru's traffic landscape.</a:t>
            </a:r>
            <a:endParaRPr b="0" i="0" sz="1750" u="none" cap="none" strike="noStrike"/>
          </a:p>
        </p:txBody>
      </p:sp>
      <p:pic>
        <p:nvPicPr>
          <p:cNvPr id="225" name="Google Shape;22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02184" y="7718115"/>
            <a:ext cx="18669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721638" y="566976"/>
            <a:ext cx="5995987" cy="6443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EDEDE8"/>
              </a:buClr>
              <a:buSzPts val="4050"/>
              <a:buFont typeface="Tomorrow"/>
              <a:buNone/>
            </a:pPr>
            <a:r>
              <a:rPr b="0" i="0" lang="en-US" sz="4050" u="none" cap="none" strike="noStrike">
                <a:solidFill>
                  <a:srgbClr val="EDEDE8"/>
                </a:solidFill>
                <a:latin typeface="Tomorrow"/>
                <a:ea typeface="Tomorrow"/>
                <a:cs typeface="Tomorrow"/>
                <a:sym typeface="Tomorrow"/>
              </a:rPr>
              <a:t>The Gridlock Challenge</a:t>
            </a:r>
            <a:endParaRPr b="0" i="0" sz="4050" u="none" cap="none" strike="noStrike"/>
          </a:p>
        </p:txBody>
      </p:sp>
      <p:sp>
        <p:nvSpPr>
          <p:cNvPr id="66" name="Google Shape;66;p14"/>
          <p:cNvSpPr/>
          <p:nvPr/>
        </p:nvSpPr>
        <p:spPr>
          <a:xfrm>
            <a:off x="721638" y="1726644"/>
            <a:ext cx="3093006" cy="3865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DEDE8"/>
              </a:buClr>
              <a:buSzPts val="2400"/>
              <a:buFont typeface="Tomorrow"/>
              <a:buNone/>
            </a:pPr>
            <a:r>
              <a:rPr b="0" i="0" lang="en-US" sz="2400" u="none" cap="none" strike="noStrike">
                <a:solidFill>
                  <a:srgbClr val="EDEDE8"/>
                </a:solidFill>
                <a:latin typeface="Tomorrow"/>
                <a:ea typeface="Tomorrow"/>
                <a:cs typeface="Tomorrow"/>
                <a:sym typeface="Tomorrow"/>
              </a:rPr>
              <a:t>The Real Problem</a:t>
            </a:r>
            <a:endParaRPr b="0" i="0" sz="2400" u="none" cap="none" strike="noStrike"/>
          </a:p>
        </p:txBody>
      </p:sp>
      <p:sp>
        <p:nvSpPr>
          <p:cNvPr id="67" name="Google Shape;67;p14"/>
          <p:cNvSpPr/>
          <p:nvPr/>
        </p:nvSpPr>
        <p:spPr>
          <a:xfrm>
            <a:off x="721638" y="2319338"/>
            <a:ext cx="6342102" cy="13196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600"/>
              <a:buFont typeface="Tomorrow"/>
              <a:buNone/>
            </a:pPr>
            <a:r>
              <a:rPr b="0" i="0" lang="en-US" sz="160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Bengaluru's traffic congestion creates massive economic and social costs. Current navigation tools are reactive—they rely on historical data or GPS pings but fail to model the root causes of delays.</a:t>
            </a:r>
            <a:endParaRPr b="0" i="0" sz="1600" u="none" cap="none" strike="noStrike"/>
          </a:p>
        </p:txBody>
      </p:sp>
      <p:sp>
        <p:nvSpPr>
          <p:cNvPr id="68" name="Google Shape;68;p14"/>
          <p:cNvSpPr/>
          <p:nvPr/>
        </p:nvSpPr>
        <p:spPr>
          <a:xfrm>
            <a:off x="721638" y="3824526"/>
            <a:ext cx="6342102" cy="9897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600"/>
              <a:buFont typeface="Tomorrow"/>
              <a:buNone/>
            </a:pPr>
            <a:r>
              <a:rPr b="0" i="0" lang="en-US" sz="160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Existing systems don't predict how queue lengths at signals cascade through the network, leaving drivers stuck in congestion that could have been avoided.</a:t>
            </a:r>
            <a:endParaRPr b="0" i="0" sz="1600" u="none" cap="none" strike="noStrike"/>
          </a:p>
        </p:txBody>
      </p:sp>
      <p:pic>
        <p:nvPicPr>
          <p:cNvPr descr="preencoded.png" id="69" name="Google Shape;6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42705" y="263981"/>
            <a:ext cx="6342103" cy="6342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59325" y="7721293"/>
            <a:ext cx="18669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6" name="Google Shape;7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/>
          <p:nvPr/>
        </p:nvSpPr>
        <p:spPr>
          <a:xfrm>
            <a:off x="6265069" y="613529"/>
            <a:ext cx="7586663" cy="1390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EDEDE8"/>
              </a:buClr>
              <a:buSzPts val="4350"/>
              <a:buFont typeface="Tomorrow"/>
              <a:buNone/>
            </a:pPr>
            <a:r>
              <a:rPr b="0" i="0" lang="en-US" sz="4350" u="none" cap="none" strike="noStrike">
                <a:solidFill>
                  <a:srgbClr val="EDEDE8"/>
                </a:solidFill>
                <a:latin typeface="Tomorrow"/>
                <a:ea typeface="Tomorrow"/>
                <a:cs typeface="Tomorrow"/>
                <a:sym typeface="Tomorrow"/>
              </a:rPr>
              <a:t>Why Traditional Navigation Falls Short</a:t>
            </a:r>
            <a:endParaRPr b="0" i="0" sz="4350" u="none" cap="none" strike="noStrike"/>
          </a:p>
        </p:txBody>
      </p:sp>
      <p:sp>
        <p:nvSpPr>
          <p:cNvPr id="78" name="Google Shape;78;p15"/>
          <p:cNvSpPr/>
          <p:nvPr/>
        </p:nvSpPr>
        <p:spPr>
          <a:xfrm>
            <a:off x="6265069" y="2337911"/>
            <a:ext cx="3682127" cy="2883813"/>
          </a:xfrm>
          <a:prstGeom prst="roundRect">
            <a:avLst>
              <a:gd fmla="val 1157" name="adj"/>
            </a:avLst>
          </a:prstGeom>
          <a:solidFill>
            <a:srgbClr val="3C3C3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6487478" y="2560320"/>
            <a:ext cx="667464" cy="667464"/>
          </a:xfrm>
          <a:prstGeom prst="roundRect">
            <a:avLst>
              <a:gd fmla="val 13698245" name="adj"/>
            </a:avLst>
          </a:prstGeom>
          <a:solidFill>
            <a:srgbClr val="E1E1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0" name="Google Shape;8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1072" y="2743795"/>
            <a:ext cx="300276" cy="30027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/>
          <p:nvPr/>
        </p:nvSpPr>
        <p:spPr>
          <a:xfrm>
            <a:off x="6487478" y="3450193"/>
            <a:ext cx="2781181" cy="347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2150"/>
              <a:buFont typeface="Tomorrow"/>
              <a:buNone/>
            </a:pPr>
            <a:r>
              <a:rPr b="0" i="0" lang="en-US" sz="215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Historical Data Only</a:t>
            </a:r>
            <a:endParaRPr b="0" i="0" sz="2150" u="none" cap="none" strike="noStrike"/>
          </a:p>
        </p:txBody>
      </p:sp>
      <p:sp>
        <p:nvSpPr>
          <p:cNvPr id="82" name="Google Shape;82;p15"/>
          <p:cNvSpPr/>
          <p:nvPr/>
        </p:nvSpPr>
        <p:spPr>
          <a:xfrm>
            <a:off x="6487478" y="3931325"/>
            <a:ext cx="3237309" cy="10679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750"/>
              <a:buFont typeface="Tomorrow"/>
              <a:buNone/>
            </a:pPr>
            <a:r>
              <a:rPr b="0" i="0" lang="en-US" sz="175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Routes based on past patterns, not real-time predictions</a:t>
            </a:r>
            <a:endParaRPr b="0" i="0" sz="1750" u="none" cap="none" strike="noStrike"/>
          </a:p>
        </p:txBody>
      </p:sp>
      <p:sp>
        <p:nvSpPr>
          <p:cNvPr id="83" name="Google Shape;83;p15"/>
          <p:cNvSpPr/>
          <p:nvPr/>
        </p:nvSpPr>
        <p:spPr>
          <a:xfrm>
            <a:off x="10169604" y="2337911"/>
            <a:ext cx="3682127" cy="2883813"/>
          </a:xfrm>
          <a:prstGeom prst="roundRect">
            <a:avLst>
              <a:gd fmla="val 1157" name="adj"/>
            </a:avLst>
          </a:prstGeom>
          <a:solidFill>
            <a:srgbClr val="3C3C3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10392013" y="2560320"/>
            <a:ext cx="667464" cy="667464"/>
          </a:xfrm>
          <a:prstGeom prst="roundRect">
            <a:avLst>
              <a:gd fmla="val 13698245" name="adj"/>
            </a:avLst>
          </a:prstGeom>
          <a:solidFill>
            <a:srgbClr val="E1E1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5" name="Google Shape;8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75608" y="2743795"/>
            <a:ext cx="300276" cy="30027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/>
          <p:nvPr/>
        </p:nvSpPr>
        <p:spPr>
          <a:xfrm>
            <a:off x="10392013" y="3450193"/>
            <a:ext cx="2888933" cy="347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2150"/>
              <a:buFont typeface="Tomorrow"/>
              <a:buNone/>
            </a:pPr>
            <a:r>
              <a:rPr b="0" i="0" lang="en-US" sz="215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Missing Signal Logic</a:t>
            </a:r>
            <a:endParaRPr b="0" i="0" sz="2150" u="none" cap="none" strike="noStrike"/>
          </a:p>
        </p:txBody>
      </p:sp>
      <p:sp>
        <p:nvSpPr>
          <p:cNvPr id="87" name="Google Shape;87;p15"/>
          <p:cNvSpPr/>
          <p:nvPr/>
        </p:nvSpPr>
        <p:spPr>
          <a:xfrm>
            <a:off x="10392013" y="3931325"/>
            <a:ext cx="3237309" cy="7119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750"/>
              <a:buFont typeface="Tomorrow"/>
              <a:buNone/>
            </a:pPr>
            <a:r>
              <a:rPr b="0" i="0" lang="en-US" sz="175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No modeling of queue lengths or traffic light cycles</a:t>
            </a:r>
            <a:endParaRPr b="0" i="0" sz="1750" u="none" cap="none" strike="noStrike"/>
          </a:p>
        </p:txBody>
      </p:sp>
      <p:sp>
        <p:nvSpPr>
          <p:cNvPr id="88" name="Google Shape;88;p15"/>
          <p:cNvSpPr/>
          <p:nvPr/>
        </p:nvSpPr>
        <p:spPr>
          <a:xfrm>
            <a:off x="6265069" y="5444133"/>
            <a:ext cx="7586663" cy="2171819"/>
          </a:xfrm>
          <a:prstGeom prst="roundRect">
            <a:avLst>
              <a:gd fmla="val 1537" name="adj"/>
            </a:avLst>
          </a:prstGeom>
          <a:solidFill>
            <a:srgbClr val="3C3C3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/>
          <p:nvPr/>
        </p:nvSpPr>
        <p:spPr>
          <a:xfrm>
            <a:off x="6487478" y="5666542"/>
            <a:ext cx="667464" cy="667464"/>
          </a:xfrm>
          <a:prstGeom prst="roundRect">
            <a:avLst>
              <a:gd fmla="val 13698245" name="adj"/>
            </a:avLst>
          </a:prstGeom>
          <a:solidFill>
            <a:srgbClr val="E1E1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0" name="Google Shape;90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71072" y="5850017"/>
            <a:ext cx="300276" cy="30027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/>
          <p:nvPr/>
        </p:nvSpPr>
        <p:spPr>
          <a:xfrm>
            <a:off x="6487478" y="6556415"/>
            <a:ext cx="2923342" cy="347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2150"/>
              <a:buFont typeface="Tomorrow"/>
              <a:buNone/>
            </a:pPr>
            <a:r>
              <a:rPr b="0" i="0" lang="en-US" sz="215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No Cascade Analysis</a:t>
            </a:r>
            <a:endParaRPr b="0" i="0" sz="2150" u="none" cap="none" strike="noStrike"/>
          </a:p>
        </p:txBody>
      </p:sp>
      <p:sp>
        <p:nvSpPr>
          <p:cNvPr id="92" name="Google Shape;92;p15"/>
          <p:cNvSpPr/>
          <p:nvPr/>
        </p:nvSpPr>
        <p:spPr>
          <a:xfrm>
            <a:off x="6487478" y="7037546"/>
            <a:ext cx="7141845" cy="355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750"/>
              <a:buFont typeface="Tomorrow"/>
              <a:buNone/>
            </a:pPr>
            <a:r>
              <a:rPr b="0" i="0" lang="en-US" sz="175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Fails to predict how delays ripple through connected roads</a:t>
            </a:r>
            <a:endParaRPr b="0" i="0" sz="1750" u="none" cap="none" strike="noStrike"/>
          </a:p>
        </p:txBody>
      </p:sp>
      <p:pic>
        <p:nvPicPr>
          <p:cNvPr id="93" name="Google Shape;93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43500" y="7769900"/>
            <a:ext cx="3418450" cy="45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9" name="Google Shape;9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/>
          <p:nvPr/>
        </p:nvSpPr>
        <p:spPr>
          <a:xfrm>
            <a:off x="793790" y="894159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DEDE8"/>
              </a:buClr>
              <a:buSzPts val="4450"/>
              <a:buFont typeface="Tomorrow"/>
              <a:buNone/>
            </a:pPr>
            <a:r>
              <a:rPr b="0" i="0" lang="en-US" sz="4450" u="none" cap="none" strike="noStrike">
                <a:solidFill>
                  <a:srgbClr val="EDEDE8"/>
                </a:solidFill>
                <a:latin typeface="Tomorrow"/>
                <a:ea typeface="Tomorrow"/>
                <a:cs typeface="Tomorrow"/>
                <a:sym typeface="Tomorrow"/>
              </a:rPr>
              <a:t>Introducing Bangalore FlowFast</a:t>
            </a:r>
            <a:endParaRPr b="0" i="0" sz="4450" u="none" cap="none" strike="noStrike"/>
          </a:p>
        </p:txBody>
      </p:sp>
      <p:sp>
        <p:nvSpPr>
          <p:cNvPr id="101" name="Google Shape;101;p16"/>
          <p:cNvSpPr/>
          <p:nvPr/>
        </p:nvSpPr>
        <p:spPr>
          <a:xfrm>
            <a:off x="793790" y="2651879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750"/>
              <a:buFont typeface="Tomorrow"/>
              <a:buNone/>
            </a:pPr>
            <a:r>
              <a:rPr b="0" i="0" lang="en-US" sz="175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A web-based application delivering optimal routes through a </a:t>
            </a:r>
            <a:r>
              <a:rPr b="1" i="0" lang="en-US" sz="175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live, self-correcting traffic simulation</a:t>
            </a:r>
            <a:r>
              <a:rPr b="0" i="0" lang="en-US" sz="175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. Unlike competitors, we don't just track congestion—we predict and prevent it.</a:t>
            </a:r>
            <a:endParaRPr b="0" i="0" sz="1750" u="none" cap="none" strike="noStrike"/>
          </a:p>
        </p:txBody>
      </p:sp>
      <p:pic>
        <p:nvPicPr>
          <p:cNvPr descr="preencoded.png" id="102" name="Google Shape;10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3995738"/>
            <a:ext cx="1134070" cy="166985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/>
          <p:nvPr/>
        </p:nvSpPr>
        <p:spPr>
          <a:xfrm>
            <a:off x="2154674" y="4222552"/>
            <a:ext cx="29470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2200"/>
              <a:buFont typeface="Tomorrow"/>
              <a:buNone/>
            </a:pPr>
            <a:r>
              <a:rPr b="0" i="0" lang="en-US" sz="220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Interactive Frontend</a:t>
            </a:r>
            <a:endParaRPr b="0" i="0" sz="2200" u="none" cap="none" strike="noStrike"/>
          </a:p>
        </p:txBody>
      </p:sp>
      <p:sp>
        <p:nvSpPr>
          <p:cNvPr id="104" name="Google Shape;104;p16"/>
          <p:cNvSpPr/>
          <p:nvPr/>
        </p:nvSpPr>
        <p:spPr>
          <a:xfrm>
            <a:off x="2154674" y="4712970"/>
            <a:ext cx="6195536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750"/>
              <a:buFont typeface="Tomorrow"/>
              <a:buNone/>
            </a:pPr>
            <a:r>
              <a:rPr b="0" i="0" lang="en-US" sz="175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Clean UI with real-time traffic visualization across the entire network</a:t>
            </a:r>
            <a:endParaRPr b="0" i="0" sz="1750" u="none" cap="none" strike="noStrike"/>
          </a:p>
        </p:txBody>
      </p:sp>
      <p:pic>
        <p:nvPicPr>
          <p:cNvPr descr="preencoded.png" id="105" name="Google Shape;105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790" y="5665589"/>
            <a:ext cx="1134070" cy="1669852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/>
          <p:nvPr/>
        </p:nvSpPr>
        <p:spPr>
          <a:xfrm>
            <a:off x="2154674" y="589240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2200"/>
              <a:buFont typeface="Tomorrow"/>
              <a:buNone/>
            </a:pPr>
            <a:r>
              <a:rPr b="0" i="0" lang="en-US" sz="220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Simulation Engine</a:t>
            </a:r>
            <a:endParaRPr b="0" i="0" sz="2200" u="none" cap="none" strike="noStrike"/>
          </a:p>
        </p:txBody>
      </p:sp>
      <p:sp>
        <p:nvSpPr>
          <p:cNvPr id="107" name="Google Shape;107;p16"/>
          <p:cNvSpPr/>
          <p:nvPr/>
        </p:nvSpPr>
        <p:spPr>
          <a:xfrm>
            <a:off x="2154674" y="6382822"/>
            <a:ext cx="6195536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750"/>
              <a:buFont typeface="Tomorrow"/>
              <a:buNone/>
            </a:pPr>
            <a:r>
              <a:rPr b="0" i="0" lang="en-US" sz="175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Flask backend continuously models traffic flow and updates routing intelligence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/>
          <p:nvPr/>
        </p:nvSpPr>
        <p:spPr>
          <a:xfrm>
            <a:off x="793790" y="659130"/>
            <a:ext cx="5894903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DEDE8"/>
              </a:buClr>
              <a:buSzPts val="4450"/>
              <a:buFont typeface="Tomorrow"/>
              <a:buNone/>
            </a:pPr>
            <a:r>
              <a:rPr b="0" i="0" lang="en-US" sz="4450" u="none" cap="none" strike="noStrike">
                <a:solidFill>
                  <a:srgbClr val="EDEDE8"/>
                </a:solidFill>
                <a:latin typeface="Tomorrow"/>
                <a:ea typeface="Tomorrow"/>
                <a:cs typeface="Tomorrow"/>
                <a:sym typeface="Tomorrow"/>
              </a:rPr>
              <a:t>System Architecture</a:t>
            </a:r>
            <a:endParaRPr b="0" i="0" sz="4450" u="none" cap="none" strike="noStrike"/>
          </a:p>
        </p:txBody>
      </p:sp>
      <p:pic>
        <p:nvPicPr>
          <p:cNvPr descr="preencoded.png" id="114" name="Google Shape;11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1821537"/>
            <a:ext cx="6379607" cy="3942874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/>
          <p:nvPr/>
        </p:nvSpPr>
        <p:spPr>
          <a:xfrm>
            <a:off x="793790" y="599122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2200"/>
              <a:buFont typeface="Tomorrow"/>
              <a:buNone/>
            </a:pPr>
            <a:r>
              <a:rPr b="0" i="0" lang="en-US" sz="220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Frontend Layer</a:t>
            </a:r>
            <a:endParaRPr b="0" i="0" sz="2200" u="none" cap="none" strike="noStrike"/>
          </a:p>
        </p:txBody>
      </p:sp>
      <p:sp>
        <p:nvSpPr>
          <p:cNvPr id="116" name="Google Shape;116;p17"/>
          <p:cNvSpPr/>
          <p:nvPr/>
        </p:nvSpPr>
        <p:spPr>
          <a:xfrm>
            <a:off x="793790" y="6481643"/>
            <a:ext cx="6379607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750"/>
              <a:buFont typeface="Tomorrow"/>
              <a:buNone/>
            </a:pPr>
            <a:r>
              <a:rPr b="0" i="0" lang="en-US" sz="175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Built with HTML, Leaflet.js, and JavaScript. Users select start/end points from key junctions. Live map displays traffic conditions color-coded: Green/Yellow/Red.</a:t>
            </a:r>
            <a:endParaRPr b="0" i="0" sz="1750" u="none" cap="none" strike="noStrike"/>
          </a:p>
        </p:txBody>
      </p:sp>
      <p:pic>
        <p:nvPicPr>
          <p:cNvPr descr="preencoded.png" id="117" name="Google Shape;11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6884" y="1821537"/>
            <a:ext cx="6379726" cy="394287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/>
          <p:nvPr/>
        </p:nvSpPr>
        <p:spPr>
          <a:xfrm>
            <a:off x="7456884" y="599122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2200"/>
              <a:buFont typeface="Tomorrow"/>
              <a:buNone/>
            </a:pPr>
            <a:r>
              <a:rPr b="0" i="0" lang="en-US" sz="220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Backend Engine</a:t>
            </a:r>
            <a:endParaRPr b="0" i="0" sz="2200" u="none" cap="none" strike="noStrike"/>
          </a:p>
        </p:txBody>
      </p:sp>
      <p:sp>
        <p:nvSpPr>
          <p:cNvPr id="119" name="Google Shape;119;p17"/>
          <p:cNvSpPr/>
          <p:nvPr/>
        </p:nvSpPr>
        <p:spPr>
          <a:xfrm>
            <a:off x="7456884" y="6481643"/>
            <a:ext cx="637972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750"/>
              <a:buFont typeface="Tomorrow"/>
              <a:buNone/>
            </a:pPr>
            <a:r>
              <a:rPr b="0" i="0" lang="en-US" sz="175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Flask server runs continuous real-time simulation. Updates internal "live graph" every few seconds with APScheduler managing background processes.</a:t>
            </a:r>
            <a:endParaRPr b="0" i="0" sz="1750" u="none" cap="none" strike="noStrike"/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75368" y="7748950"/>
            <a:ext cx="18669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/>
          <p:nvPr/>
        </p:nvSpPr>
        <p:spPr>
          <a:xfrm>
            <a:off x="793790" y="760571"/>
            <a:ext cx="8938379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DEDE8"/>
              </a:buClr>
              <a:buSzPts val="4450"/>
              <a:buFont typeface="Tomorrow"/>
              <a:buNone/>
            </a:pPr>
            <a:r>
              <a:rPr b="0" i="0" lang="en-US" sz="4450" u="none" cap="none" strike="noStrike">
                <a:solidFill>
                  <a:srgbClr val="EDEDE8"/>
                </a:solidFill>
                <a:latin typeface="Tomorrow"/>
                <a:ea typeface="Tomorrow"/>
                <a:cs typeface="Tomorrow"/>
                <a:sym typeface="Tomorrow"/>
              </a:rPr>
              <a:t>The Continuous Feedback Loop</a:t>
            </a:r>
            <a:endParaRPr b="0" i="0" sz="4450" u="none" cap="none" strike="noStrike"/>
          </a:p>
        </p:txBody>
      </p:sp>
      <p:sp>
        <p:nvSpPr>
          <p:cNvPr id="127" name="Google Shape;127;p18"/>
          <p:cNvSpPr/>
          <p:nvPr/>
        </p:nvSpPr>
        <p:spPr>
          <a:xfrm>
            <a:off x="1857256" y="246173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2200"/>
              <a:buFont typeface="Tomorrow"/>
              <a:buNone/>
            </a:pPr>
            <a:r>
              <a:rPr b="0" i="0" lang="en-US" sz="220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Base Network</a:t>
            </a:r>
            <a:endParaRPr b="0" i="0" sz="2200" u="none" cap="none" strike="noStrike"/>
          </a:p>
        </p:txBody>
      </p:sp>
      <p:sp>
        <p:nvSpPr>
          <p:cNvPr id="128" name="Google Shape;128;p18"/>
          <p:cNvSpPr/>
          <p:nvPr/>
        </p:nvSpPr>
        <p:spPr>
          <a:xfrm>
            <a:off x="793790" y="2952155"/>
            <a:ext cx="389870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750"/>
              <a:buFont typeface="Tomorrow"/>
              <a:buNone/>
            </a:pPr>
            <a:r>
              <a:rPr b="0" i="0" lang="en-US" sz="175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Static map of junctions with standard travel times</a:t>
            </a:r>
            <a:endParaRPr b="0" i="0" sz="1750" u="none" cap="none" strike="noStrike"/>
          </a:p>
        </p:txBody>
      </p:sp>
      <p:pic>
        <p:nvPicPr>
          <p:cNvPr descr="preencoded.png" id="129" name="Google Shape;12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653" y="1922978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0" name="Google Shape;13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6731" y="2728436"/>
            <a:ext cx="339328" cy="339328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/>
          <p:nvPr/>
        </p:nvSpPr>
        <p:spPr>
          <a:xfrm>
            <a:off x="9937790" y="228028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2200"/>
              <a:buFont typeface="Tomorrow"/>
              <a:buNone/>
            </a:pPr>
            <a:r>
              <a:rPr b="0" i="0" lang="en-US" sz="220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Traffic Simulation</a:t>
            </a:r>
            <a:endParaRPr b="0" i="0" sz="2200" u="none" cap="none" strike="noStrike"/>
          </a:p>
        </p:txBody>
      </p:sp>
      <p:sp>
        <p:nvSpPr>
          <p:cNvPr id="132" name="Google Shape;132;p18"/>
          <p:cNvSpPr/>
          <p:nvPr/>
        </p:nvSpPr>
        <p:spPr>
          <a:xfrm>
            <a:off x="9937790" y="2770703"/>
            <a:ext cx="38988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750"/>
              <a:buFont typeface="Tomorrow"/>
              <a:buNone/>
            </a:pPr>
            <a:r>
              <a:rPr b="0" i="0" lang="en-US" sz="175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New cars arrive at smart intersections and enter virtual queues</a:t>
            </a:r>
            <a:endParaRPr b="0" i="0" sz="1750" u="none" cap="none" strike="noStrike"/>
          </a:p>
        </p:txBody>
      </p:sp>
      <p:pic>
        <p:nvPicPr>
          <p:cNvPr descr="preencoded.png" id="133" name="Google Shape;133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2653" y="1922978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4" name="Google Shape;134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52604" y="3116937"/>
            <a:ext cx="339328" cy="33932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/>
          <p:nvPr/>
        </p:nvSpPr>
        <p:spPr>
          <a:xfrm>
            <a:off x="9937790" y="491430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2200"/>
              <a:buFont typeface="Tomorrow"/>
              <a:buNone/>
            </a:pPr>
            <a:r>
              <a:rPr b="0" i="0" lang="en-US" sz="220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Signal Processing</a:t>
            </a:r>
            <a:endParaRPr b="0" i="0" sz="2200" u="none" cap="none" strike="noStrike"/>
          </a:p>
        </p:txBody>
      </p:sp>
      <p:sp>
        <p:nvSpPr>
          <p:cNvPr id="136" name="Google Shape;136;p18"/>
          <p:cNvSpPr/>
          <p:nvPr/>
        </p:nvSpPr>
        <p:spPr>
          <a:xfrm>
            <a:off x="9937790" y="5404723"/>
            <a:ext cx="3898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750"/>
              <a:buFont typeface="Tomorrow"/>
              <a:buNone/>
            </a:pPr>
            <a:r>
              <a:rPr b="0" i="0" lang="en-US" sz="175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Traffic lights clear cars from longest queues at each intersection</a:t>
            </a:r>
            <a:endParaRPr b="0" i="0" sz="1750" u="none" cap="none" strike="noStrike"/>
          </a:p>
        </p:txBody>
      </p:sp>
      <p:pic>
        <p:nvPicPr>
          <p:cNvPr descr="preencoded.png" id="137" name="Google Shape;137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32653" y="1922978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8" name="Google Shape;138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64103" y="5342811"/>
            <a:ext cx="339328" cy="33932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/>
          <p:nvPr/>
        </p:nvSpPr>
        <p:spPr>
          <a:xfrm>
            <a:off x="1857256" y="491430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2200"/>
              <a:buFont typeface="Tomorrow"/>
              <a:buNone/>
            </a:pPr>
            <a:r>
              <a:rPr b="0" i="0" lang="en-US" sz="220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Dynamic Update</a:t>
            </a:r>
            <a:endParaRPr b="0" i="0" sz="2200" u="none" cap="none" strike="noStrike"/>
          </a:p>
        </p:txBody>
      </p:sp>
      <p:sp>
        <p:nvSpPr>
          <p:cNvPr id="140" name="Google Shape;140;p18"/>
          <p:cNvSpPr/>
          <p:nvPr/>
        </p:nvSpPr>
        <p:spPr>
          <a:xfrm>
            <a:off x="793790" y="5404723"/>
            <a:ext cx="389870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750"/>
              <a:buFont typeface="Tomorrow"/>
              <a:buNone/>
            </a:pPr>
            <a:r>
              <a:rPr b="0" i="0" lang="en-US" sz="175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System recalculates delays based on queue lengths every 10 seconds</a:t>
            </a:r>
            <a:endParaRPr b="0" i="0" sz="1750" u="none" cap="none" strike="noStrike"/>
          </a:p>
        </p:txBody>
      </p:sp>
      <p:pic>
        <p:nvPicPr>
          <p:cNvPr descr="preencoded.png" id="141" name="Google Shape;141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32653" y="1922978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2" name="Google Shape;142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38230" y="4954310"/>
            <a:ext cx="339328" cy="33932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/>
          <p:nvPr/>
        </p:nvSpPr>
        <p:spPr>
          <a:xfrm>
            <a:off x="793790" y="6743105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750"/>
              <a:buFont typeface="Tomorrow"/>
              <a:buNone/>
            </a:pPr>
            <a:r>
              <a:rPr b="0" i="0" lang="en-US" sz="175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This innovative feedback mechanism ensures the live graph reflects actual traffic conditions, enabling proactive route optimization.</a:t>
            </a:r>
            <a:endParaRPr b="0" i="0" sz="1750" u="none" cap="none" strike="noStrike"/>
          </a:p>
        </p:txBody>
      </p:sp>
      <p:pic>
        <p:nvPicPr>
          <p:cNvPr id="144" name="Google Shape;144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690494" y="7748950"/>
            <a:ext cx="18669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/>
          <p:nvPr/>
        </p:nvSpPr>
        <p:spPr>
          <a:xfrm>
            <a:off x="629245" y="919758"/>
            <a:ext cx="5176004" cy="561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EDEDE8"/>
              </a:buClr>
              <a:buSzPts val="3500"/>
              <a:buFont typeface="Tomorrow"/>
              <a:buNone/>
            </a:pPr>
            <a:r>
              <a:rPr b="0" i="0" lang="en-US" sz="3500" u="none" cap="none" strike="noStrike">
                <a:solidFill>
                  <a:srgbClr val="EDEDE8"/>
                </a:solidFill>
                <a:latin typeface="Tomorrow"/>
                <a:ea typeface="Tomorrow"/>
                <a:cs typeface="Tomorrow"/>
                <a:sym typeface="Tomorrow"/>
              </a:rPr>
              <a:t>Core Technology Stack</a:t>
            </a:r>
            <a:endParaRPr b="0" i="0" sz="3500" u="none" cap="none" strike="noStrike"/>
          </a:p>
        </p:txBody>
      </p:sp>
      <p:sp>
        <p:nvSpPr>
          <p:cNvPr id="151" name="Google Shape;151;p19"/>
          <p:cNvSpPr/>
          <p:nvPr/>
        </p:nvSpPr>
        <p:spPr>
          <a:xfrm>
            <a:off x="629245" y="1930956"/>
            <a:ext cx="4017288" cy="3370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EDEDE8"/>
              </a:buClr>
              <a:buSzPts val="2100"/>
              <a:buFont typeface="Tomorrow"/>
              <a:buNone/>
            </a:pPr>
            <a:r>
              <a:rPr b="0" i="0" lang="en-US" sz="2100" u="none" cap="none" strike="noStrike">
                <a:solidFill>
                  <a:srgbClr val="EDEDE8"/>
                </a:solidFill>
                <a:latin typeface="Tomorrow"/>
                <a:ea typeface="Tomorrow"/>
                <a:cs typeface="Tomorrow"/>
                <a:sym typeface="Tomorrow"/>
              </a:rPr>
              <a:t>Algorithms &amp; Data Structures</a:t>
            </a:r>
            <a:endParaRPr b="0" i="0" sz="2100" u="none" cap="none" strike="noStrike"/>
          </a:p>
        </p:txBody>
      </p:sp>
      <p:sp>
        <p:nvSpPr>
          <p:cNvPr id="152" name="Google Shape;152;p19"/>
          <p:cNvSpPr/>
          <p:nvPr/>
        </p:nvSpPr>
        <p:spPr>
          <a:xfrm>
            <a:off x="629245" y="2447806"/>
            <a:ext cx="4394954" cy="575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400"/>
              <a:buFont typeface="Tomorrow"/>
              <a:buNone/>
            </a:pPr>
            <a:r>
              <a:rPr b="0" i="0" lang="en-US" sz="140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Built on proven computer science fundamentals for maximum efficiency and reliability.</a:t>
            </a:r>
            <a:endParaRPr b="0" i="0" sz="1400" u="none" cap="none" strike="noStrike"/>
          </a:p>
        </p:txBody>
      </p:sp>
      <p:sp>
        <p:nvSpPr>
          <p:cNvPr id="153" name="Google Shape;153;p19"/>
          <p:cNvSpPr/>
          <p:nvPr/>
        </p:nvSpPr>
        <p:spPr>
          <a:xfrm>
            <a:off x="5470446" y="1953339"/>
            <a:ext cx="8538210" cy="1153716"/>
          </a:xfrm>
          <a:prstGeom prst="roundRect">
            <a:avLst>
              <a:gd fmla="val 9511" name="adj"/>
            </a:avLst>
          </a:prstGeom>
          <a:solidFill>
            <a:srgbClr val="1D1D1B"/>
          </a:solidFill>
          <a:ln cap="flat" cmpd="sng" w="22850">
            <a:solidFill>
              <a:srgbClr val="5555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9"/>
          <p:cNvSpPr/>
          <p:nvPr/>
        </p:nvSpPr>
        <p:spPr>
          <a:xfrm>
            <a:off x="5447586" y="1953339"/>
            <a:ext cx="91440" cy="1153716"/>
          </a:xfrm>
          <a:prstGeom prst="roundRect">
            <a:avLst>
              <a:gd fmla="val 29493" name="adj"/>
            </a:avLst>
          </a:prstGeom>
          <a:solidFill>
            <a:srgbClr val="E1E1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9"/>
          <p:cNvSpPr/>
          <p:nvPr/>
        </p:nvSpPr>
        <p:spPr>
          <a:xfrm>
            <a:off x="5741670" y="2155984"/>
            <a:ext cx="2541984" cy="2809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750"/>
              <a:buFont typeface="Tomorrow"/>
              <a:buNone/>
            </a:pPr>
            <a:r>
              <a:rPr b="0" i="0" lang="en-US" sz="175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Graph Adjacency Lists</a:t>
            </a:r>
            <a:endParaRPr b="0" i="0" sz="1750" u="none" cap="none" strike="noStrike"/>
          </a:p>
        </p:txBody>
      </p:sp>
      <p:sp>
        <p:nvSpPr>
          <p:cNvPr id="156" name="Google Shape;156;p19"/>
          <p:cNvSpPr/>
          <p:nvPr/>
        </p:nvSpPr>
        <p:spPr>
          <a:xfrm>
            <a:off x="5741670" y="2616756"/>
            <a:ext cx="8064341" cy="2876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400"/>
              <a:buFont typeface="Tomorrow"/>
              <a:buNone/>
            </a:pPr>
            <a:r>
              <a:rPr b="0" i="0" lang="en-US" sz="140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Weighted graphs using Python dictionaries map junctions to neighbors with travel times</a:t>
            </a:r>
            <a:endParaRPr b="0" i="0" sz="1400" u="none" cap="none" strike="noStrike"/>
          </a:p>
        </p:txBody>
      </p:sp>
      <p:sp>
        <p:nvSpPr>
          <p:cNvPr id="157" name="Google Shape;157;p19"/>
          <p:cNvSpPr/>
          <p:nvPr/>
        </p:nvSpPr>
        <p:spPr>
          <a:xfrm>
            <a:off x="5470446" y="3286839"/>
            <a:ext cx="8538210" cy="1153716"/>
          </a:xfrm>
          <a:prstGeom prst="roundRect">
            <a:avLst>
              <a:gd fmla="val 9511" name="adj"/>
            </a:avLst>
          </a:prstGeom>
          <a:solidFill>
            <a:srgbClr val="1D1D1B"/>
          </a:solidFill>
          <a:ln cap="flat" cmpd="sng" w="22850">
            <a:solidFill>
              <a:srgbClr val="5555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9"/>
          <p:cNvSpPr/>
          <p:nvPr/>
        </p:nvSpPr>
        <p:spPr>
          <a:xfrm>
            <a:off x="5447586" y="3286839"/>
            <a:ext cx="91440" cy="1153716"/>
          </a:xfrm>
          <a:prstGeom prst="roundRect">
            <a:avLst>
              <a:gd fmla="val 29493" name="adj"/>
            </a:avLst>
          </a:prstGeom>
          <a:solidFill>
            <a:srgbClr val="E1E1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9"/>
          <p:cNvSpPr/>
          <p:nvPr/>
        </p:nvSpPr>
        <p:spPr>
          <a:xfrm>
            <a:off x="5741670" y="3489484"/>
            <a:ext cx="2253972" cy="2809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750"/>
              <a:buFont typeface="Tomorrow"/>
              <a:buNone/>
            </a:pPr>
            <a:r>
              <a:rPr b="0" i="0" lang="en-US" sz="175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Dijkstra's Algorithm</a:t>
            </a:r>
            <a:endParaRPr b="0" i="0" sz="1750" u="none" cap="none" strike="noStrike"/>
          </a:p>
        </p:txBody>
      </p:sp>
      <p:sp>
        <p:nvSpPr>
          <p:cNvPr id="160" name="Google Shape;160;p19"/>
          <p:cNvSpPr/>
          <p:nvPr/>
        </p:nvSpPr>
        <p:spPr>
          <a:xfrm>
            <a:off x="5741670" y="3950256"/>
            <a:ext cx="8064341" cy="2876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400"/>
              <a:buFont typeface="Tomorrow"/>
              <a:buNone/>
            </a:pPr>
            <a:r>
              <a:rPr b="0" i="0" lang="en-US" sz="140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Finds shortest path from source to all nodes in weighted graph—perfect for route optimization</a:t>
            </a:r>
            <a:endParaRPr b="0" i="0" sz="1400" u="none" cap="none" strike="noStrike"/>
          </a:p>
        </p:txBody>
      </p:sp>
      <p:sp>
        <p:nvSpPr>
          <p:cNvPr id="161" name="Google Shape;161;p19"/>
          <p:cNvSpPr/>
          <p:nvPr/>
        </p:nvSpPr>
        <p:spPr>
          <a:xfrm>
            <a:off x="5470446" y="4620339"/>
            <a:ext cx="8538210" cy="1153716"/>
          </a:xfrm>
          <a:prstGeom prst="roundRect">
            <a:avLst>
              <a:gd fmla="val 9511" name="adj"/>
            </a:avLst>
          </a:prstGeom>
          <a:solidFill>
            <a:srgbClr val="1D1D1B"/>
          </a:solidFill>
          <a:ln cap="flat" cmpd="sng" w="22850">
            <a:solidFill>
              <a:srgbClr val="5555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9"/>
          <p:cNvSpPr/>
          <p:nvPr/>
        </p:nvSpPr>
        <p:spPr>
          <a:xfrm>
            <a:off x="5447586" y="4620339"/>
            <a:ext cx="91440" cy="1153716"/>
          </a:xfrm>
          <a:prstGeom prst="roundRect">
            <a:avLst>
              <a:gd fmla="val 29493" name="adj"/>
            </a:avLst>
          </a:prstGeom>
          <a:solidFill>
            <a:srgbClr val="E1E1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9"/>
          <p:cNvSpPr/>
          <p:nvPr/>
        </p:nvSpPr>
        <p:spPr>
          <a:xfrm>
            <a:off x="5741670" y="4822984"/>
            <a:ext cx="2957632" cy="2809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750"/>
              <a:buFont typeface="Tomorrow"/>
              <a:buNone/>
            </a:pPr>
            <a:r>
              <a:rPr b="0" i="0" lang="en-US" sz="175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Priority Queue (Min-Heap)</a:t>
            </a:r>
            <a:endParaRPr b="0" i="0" sz="1750" u="none" cap="none" strike="noStrike"/>
          </a:p>
        </p:txBody>
      </p:sp>
      <p:sp>
        <p:nvSpPr>
          <p:cNvPr id="164" name="Google Shape;164;p19"/>
          <p:cNvSpPr/>
          <p:nvPr/>
        </p:nvSpPr>
        <p:spPr>
          <a:xfrm>
            <a:off x="5741670" y="5283756"/>
            <a:ext cx="8064341" cy="2876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400"/>
              <a:buFont typeface="Tomorrow"/>
              <a:buNone/>
            </a:pPr>
            <a:r>
              <a:rPr b="0" i="0" lang="en-US" sz="140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Python's heapq ensures exploration of most promising paths first for maximum performance</a:t>
            </a:r>
            <a:endParaRPr b="0" i="0" sz="1400" u="none" cap="none" strike="noStrike"/>
          </a:p>
        </p:txBody>
      </p:sp>
      <p:sp>
        <p:nvSpPr>
          <p:cNvPr id="165" name="Google Shape;165;p19"/>
          <p:cNvSpPr/>
          <p:nvPr/>
        </p:nvSpPr>
        <p:spPr>
          <a:xfrm>
            <a:off x="5470446" y="5953839"/>
            <a:ext cx="8538210" cy="1153716"/>
          </a:xfrm>
          <a:prstGeom prst="roundRect">
            <a:avLst>
              <a:gd fmla="val 9511" name="adj"/>
            </a:avLst>
          </a:prstGeom>
          <a:solidFill>
            <a:srgbClr val="1D1D1B"/>
          </a:solidFill>
          <a:ln cap="flat" cmpd="sng" w="22850">
            <a:solidFill>
              <a:srgbClr val="5555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9"/>
          <p:cNvSpPr/>
          <p:nvPr/>
        </p:nvSpPr>
        <p:spPr>
          <a:xfrm>
            <a:off x="5447586" y="5953839"/>
            <a:ext cx="91440" cy="1153716"/>
          </a:xfrm>
          <a:prstGeom prst="roundRect">
            <a:avLst>
              <a:gd fmla="val 29493" name="adj"/>
            </a:avLst>
          </a:prstGeom>
          <a:solidFill>
            <a:srgbClr val="E1E1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9"/>
          <p:cNvSpPr/>
          <p:nvPr/>
        </p:nvSpPr>
        <p:spPr>
          <a:xfrm>
            <a:off x="5741670" y="6156484"/>
            <a:ext cx="2991326" cy="2809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750"/>
              <a:buFont typeface="Tomorrow"/>
              <a:buNone/>
            </a:pPr>
            <a:r>
              <a:rPr b="0" i="0" lang="en-US" sz="175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FIFO Queues &amp; Hash Maps</a:t>
            </a:r>
            <a:endParaRPr b="0" i="0" sz="1750" u="none" cap="none" strike="noStrike"/>
          </a:p>
        </p:txBody>
      </p:sp>
      <p:sp>
        <p:nvSpPr>
          <p:cNvPr id="168" name="Google Shape;168;p19"/>
          <p:cNvSpPr/>
          <p:nvPr/>
        </p:nvSpPr>
        <p:spPr>
          <a:xfrm>
            <a:off x="5741670" y="6617256"/>
            <a:ext cx="8064341" cy="2876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400"/>
              <a:buFont typeface="Tomorrow"/>
              <a:buNone/>
            </a:pPr>
            <a:r>
              <a:rPr b="0" i="0" lang="en-US" sz="140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Deques simulate traffic lines; dictionaries enable O(1) lookups for critical operations</a:t>
            </a:r>
            <a:endParaRPr b="0" i="0" sz="1400" u="none" cap="none" strike="noStrike"/>
          </a:p>
        </p:txBody>
      </p:sp>
      <p:pic>
        <p:nvPicPr>
          <p:cNvPr id="169" name="Google Shape;16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2225" y="7748091"/>
            <a:ext cx="18669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5" name="Google Shape;17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0"/>
          <p:cNvSpPr/>
          <p:nvPr/>
        </p:nvSpPr>
        <p:spPr>
          <a:xfrm>
            <a:off x="793790" y="1160502"/>
            <a:ext cx="697611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DEDE8"/>
              </a:buClr>
              <a:buSzPts val="4450"/>
              <a:buFont typeface="Tomorrow"/>
              <a:buNone/>
            </a:pPr>
            <a:r>
              <a:rPr b="0" i="0" lang="en-US" sz="4450" u="none" cap="none" strike="noStrike">
                <a:solidFill>
                  <a:srgbClr val="EDEDE8"/>
                </a:solidFill>
                <a:latin typeface="Tomorrow"/>
                <a:ea typeface="Tomorrow"/>
                <a:cs typeface="Tomorrow"/>
                <a:sym typeface="Tomorrow"/>
              </a:rPr>
              <a:t>What Makes Us Different</a:t>
            </a:r>
            <a:endParaRPr b="0" i="0" sz="4450" u="none" cap="none" strike="noStrike"/>
          </a:p>
        </p:txBody>
      </p:sp>
      <p:sp>
        <p:nvSpPr>
          <p:cNvPr id="177" name="Google Shape;177;p20"/>
          <p:cNvSpPr/>
          <p:nvPr/>
        </p:nvSpPr>
        <p:spPr>
          <a:xfrm>
            <a:off x="793790" y="2209443"/>
            <a:ext cx="3664744" cy="2891909"/>
          </a:xfrm>
          <a:prstGeom prst="roundRect">
            <a:avLst>
              <a:gd fmla="val 1177" name="adj"/>
            </a:avLst>
          </a:prstGeom>
          <a:solidFill>
            <a:srgbClr val="E1E1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0"/>
          <p:cNvSpPr/>
          <p:nvPr/>
        </p:nvSpPr>
        <p:spPr>
          <a:xfrm>
            <a:off x="1020604" y="2436257"/>
            <a:ext cx="3211116" cy="850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Tomorrow"/>
              <a:buNone/>
            </a:pPr>
            <a:r>
              <a:rPr b="0" i="0" lang="en-US" sz="2650" u="none" cap="none" strike="noStrike">
                <a:solidFill>
                  <a:srgbClr val="000000"/>
                </a:solidFill>
                <a:latin typeface="Tomorrow"/>
                <a:ea typeface="Tomorrow"/>
                <a:cs typeface="Tomorrow"/>
                <a:sym typeface="Tomorrow"/>
              </a:rPr>
              <a:t>We're a Simulation Engine</a:t>
            </a:r>
            <a:endParaRPr b="0" i="0" sz="2650" u="none" cap="none" strike="noStrike"/>
          </a:p>
        </p:txBody>
      </p:sp>
      <p:sp>
        <p:nvSpPr>
          <p:cNvPr id="179" name="Google Shape;179;p20"/>
          <p:cNvSpPr/>
          <p:nvPr/>
        </p:nvSpPr>
        <p:spPr>
          <a:xfrm>
            <a:off x="1020604" y="3422928"/>
            <a:ext cx="3211116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Tomorrow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Tomorrow"/>
                <a:ea typeface="Tomorrow"/>
                <a:cs typeface="Tomorrow"/>
                <a:sym typeface="Tomorrow"/>
              </a:rPr>
              <a:t>Not just a data aggregator. We model the queues causing jams and predict delays with precision.</a:t>
            </a:r>
            <a:endParaRPr b="0" i="0" sz="1750" u="none" cap="none" strike="noStrike"/>
          </a:p>
        </p:txBody>
      </p:sp>
      <p:sp>
        <p:nvSpPr>
          <p:cNvPr id="180" name="Google Shape;180;p20"/>
          <p:cNvSpPr/>
          <p:nvPr/>
        </p:nvSpPr>
        <p:spPr>
          <a:xfrm>
            <a:off x="4685348" y="2209443"/>
            <a:ext cx="3664863" cy="2891909"/>
          </a:xfrm>
          <a:prstGeom prst="roundRect">
            <a:avLst>
              <a:gd fmla="val 1177" name="adj"/>
            </a:avLst>
          </a:prstGeom>
          <a:solidFill>
            <a:srgbClr val="1F1F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0"/>
          <p:cNvSpPr/>
          <p:nvPr/>
        </p:nvSpPr>
        <p:spPr>
          <a:xfrm>
            <a:off x="4912162" y="2436257"/>
            <a:ext cx="3211235" cy="850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50"/>
              <a:buFont typeface="Tomorrow"/>
              <a:buNone/>
            </a:pPr>
            <a:r>
              <a:rPr b="0" i="0" lang="en-US" sz="2650" u="none" cap="none" strike="noStrik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Dynamic Feedback Loop</a:t>
            </a:r>
            <a:endParaRPr b="0" i="0" sz="2650" u="none" cap="none" strike="noStrike"/>
          </a:p>
        </p:txBody>
      </p:sp>
      <p:sp>
        <p:nvSpPr>
          <p:cNvPr id="182" name="Google Shape;182;p20"/>
          <p:cNvSpPr/>
          <p:nvPr/>
        </p:nvSpPr>
        <p:spPr>
          <a:xfrm>
            <a:off x="4912162" y="3422928"/>
            <a:ext cx="3211235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Tomorrow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Our live graph is recalculated every 10 seconds based on simulated traffic flow—truly adaptive routing.</a:t>
            </a:r>
            <a:endParaRPr b="0" i="0" sz="1750" u="none" cap="none" strike="noStrike"/>
          </a:p>
        </p:txBody>
      </p:sp>
      <p:sp>
        <p:nvSpPr>
          <p:cNvPr id="183" name="Google Shape;183;p20"/>
          <p:cNvSpPr/>
          <p:nvPr/>
        </p:nvSpPr>
        <p:spPr>
          <a:xfrm>
            <a:off x="793790" y="5328166"/>
            <a:ext cx="7556421" cy="1740813"/>
          </a:xfrm>
          <a:prstGeom prst="roundRect">
            <a:avLst>
              <a:gd fmla="val 1954" name="adj"/>
            </a:avLst>
          </a:prstGeom>
          <a:solidFill>
            <a:srgbClr val="1A1A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0"/>
          <p:cNvSpPr/>
          <p:nvPr/>
        </p:nvSpPr>
        <p:spPr>
          <a:xfrm>
            <a:off x="1020604" y="5554980"/>
            <a:ext cx="3977521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50"/>
              <a:buFont typeface="Tomorrow"/>
              <a:buNone/>
            </a:pPr>
            <a:r>
              <a:rPr b="0" i="0" lang="en-US" sz="2650" u="none" cap="none" strike="noStrik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Proactive, Not Reactive</a:t>
            </a:r>
            <a:endParaRPr b="0" i="0" sz="2650" u="none" cap="none" strike="noStrike"/>
          </a:p>
        </p:txBody>
      </p:sp>
      <p:sp>
        <p:nvSpPr>
          <p:cNvPr id="185" name="Google Shape;185;p20"/>
          <p:cNvSpPr/>
          <p:nvPr/>
        </p:nvSpPr>
        <p:spPr>
          <a:xfrm>
            <a:off x="1020604" y="6116360"/>
            <a:ext cx="710279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Tomorrow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We route around the cause of delays (queues), not just the symptom (slow traffic), preventing gridlock before it happens.</a:t>
            </a:r>
            <a:endParaRPr b="0" i="0" sz="1750" u="none" cap="none" strike="noStrike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Tomorrow"/>
              <a:buNone/>
            </a:pPr>
            <a:r>
              <a:rPr lang="en-US" sz="1750" u="sng">
                <a:solidFill>
                  <a:schemeClr val="hlink"/>
                </a:solidFill>
                <a:latin typeface="Tomorrow"/>
                <a:ea typeface="Tomorrow"/>
                <a:cs typeface="Tomorrow"/>
                <a:sym typeface="Tomorrow"/>
                <a:hlinkClick r:id="rId4"/>
              </a:rPr>
              <a:t>https://flowfast.netlify.app/</a:t>
            </a:r>
            <a:r>
              <a:rPr lang="en-US" sz="175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  <a:endParaRPr sz="1750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/>
          <p:nvPr/>
        </p:nvSpPr>
        <p:spPr>
          <a:xfrm>
            <a:off x="445413" y="349925"/>
            <a:ext cx="5043130" cy="3977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EDEDE8"/>
              </a:buClr>
              <a:buSzPts val="2500"/>
              <a:buFont typeface="Tomorrow"/>
              <a:buNone/>
            </a:pPr>
            <a:r>
              <a:rPr b="0" i="0" lang="en-US" sz="2500" u="none" cap="none" strike="noStrike">
                <a:solidFill>
                  <a:srgbClr val="EDEDE8"/>
                </a:solidFill>
                <a:latin typeface="Tomorrow"/>
                <a:ea typeface="Tomorrow"/>
                <a:cs typeface="Tomorrow"/>
                <a:sym typeface="Tomorrow"/>
              </a:rPr>
              <a:t>Prototype Performance Metrics</a:t>
            </a:r>
            <a:endParaRPr b="0" i="0" sz="2500" u="none" cap="none" strike="noStrike"/>
          </a:p>
        </p:txBody>
      </p:sp>
      <p:sp>
        <p:nvSpPr>
          <p:cNvPr id="192" name="Google Shape;192;p21"/>
          <p:cNvSpPr/>
          <p:nvPr/>
        </p:nvSpPr>
        <p:spPr>
          <a:xfrm>
            <a:off x="445413" y="1065848"/>
            <a:ext cx="4473773" cy="419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3300"/>
              <a:buFont typeface="Tomorrow"/>
              <a:buNone/>
            </a:pPr>
            <a:r>
              <a:rPr b="0" i="0" lang="en-US" sz="330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10s</a:t>
            </a:r>
            <a:endParaRPr b="0" i="0" sz="3300" u="none" cap="none" strike="noStrike"/>
          </a:p>
        </p:txBody>
      </p:sp>
      <p:sp>
        <p:nvSpPr>
          <p:cNvPr id="193" name="Google Shape;193;p21"/>
          <p:cNvSpPr/>
          <p:nvPr/>
        </p:nvSpPr>
        <p:spPr>
          <a:xfrm>
            <a:off x="1886783" y="1644729"/>
            <a:ext cx="1591032" cy="198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250"/>
              <a:buFont typeface="Tomorrow"/>
              <a:buNone/>
            </a:pPr>
            <a:r>
              <a:rPr b="0" i="0" lang="en-US" sz="125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Update Frequency</a:t>
            </a:r>
            <a:endParaRPr b="0" i="0" sz="1250" u="none" cap="none" strike="noStrike"/>
          </a:p>
        </p:txBody>
      </p:sp>
      <p:sp>
        <p:nvSpPr>
          <p:cNvPr id="194" name="Google Shape;194;p21"/>
          <p:cNvSpPr/>
          <p:nvPr/>
        </p:nvSpPr>
        <p:spPr>
          <a:xfrm>
            <a:off x="445413" y="1919883"/>
            <a:ext cx="4473773" cy="203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000"/>
              <a:buFont typeface="Tomorrow"/>
              <a:buNone/>
            </a:pPr>
            <a:r>
              <a:rPr b="0" i="0" lang="en-US" sz="100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Live graph recalculation interval for real-time accuracy</a:t>
            </a:r>
            <a:endParaRPr b="0" i="0" sz="1000" u="none" cap="none" strike="noStrike"/>
          </a:p>
        </p:txBody>
      </p:sp>
      <p:sp>
        <p:nvSpPr>
          <p:cNvPr id="195" name="Google Shape;195;p21"/>
          <p:cNvSpPr/>
          <p:nvPr/>
        </p:nvSpPr>
        <p:spPr>
          <a:xfrm>
            <a:off x="5078254" y="1065848"/>
            <a:ext cx="4473773" cy="419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3300"/>
              <a:buFont typeface="Tomorrow"/>
              <a:buNone/>
            </a:pPr>
            <a:r>
              <a:rPr b="0" i="0" lang="en-US" sz="330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100%</a:t>
            </a:r>
            <a:endParaRPr b="0" i="0" sz="3300" u="none" cap="none" strike="noStrike"/>
          </a:p>
        </p:txBody>
      </p:sp>
      <p:sp>
        <p:nvSpPr>
          <p:cNvPr id="196" name="Google Shape;196;p21"/>
          <p:cNvSpPr/>
          <p:nvPr/>
        </p:nvSpPr>
        <p:spPr>
          <a:xfrm>
            <a:off x="6519624" y="1644729"/>
            <a:ext cx="1591032" cy="198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250"/>
              <a:buFont typeface="Tomorrow"/>
              <a:buNone/>
            </a:pPr>
            <a:r>
              <a:rPr b="0" i="0" lang="en-US" sz="125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Functional</a:t>
            </a:r>
            <a:endParaRPr b="0" i="0" sz="1250" u="none" cap="none" strike="noStrike"/>
          </a:p>
        </p:txBody>
      </p:sp>
      <p:sp>
        <p:nvSpPr>
          <p:cNvPr id="197" name="Google Shape;197;p21"/>
          <p:cNvSpPr/>
          <p:nvPr/>
        </p:nvSpPr>
        <p:spPr>
          <a:xfrm>
            <a:off x="5078254" y="1919883"/>
            <a:ext cx="4473773" cy="203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000"/>
              <a:buFont typeface="Tomorrow"/>
              <a:buNone/>
            </a:pPr>
            <a:r>
              <a:rPr b="0" i="0" lang="en-US" sz="100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End-to-end working prototype demonstrating core concept</a:t>
            </a:r>
            <a:endParaRPr b="0" i="0" sz="1000" u="none" cap="none" strike="noStrike"/>
          </a:p>
        </p:txBody>
      </p:sp>
      <p:sp>
        <p:nvSpPr>
          <p:cNvPr id="198" name="Google Shape;198;p21"/>
          <p:cNvSpPr/>
          <p:nvPr/>
        </p:nvSpPr>
        <p:spPr>
          <a:xfrm>
            <a:off x="9711095" y="1065848"/>
            <a:ext cx="4473773" cy="419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3300"/>
              <a:buFont typeface="Tomorrow"/>
              <a:buNone/>
            </a:pPr>
            <a:r>
              <a:rPr b="0" i="0" lang="en-US" sz="330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O(1)</a:t>
            </a:r>
            <a:endParaRPr b="0" i="0" sz="3300" u="none" cap="none" strike="noStrike"/>
          </a:p>
        </p:txBody>
      </p:sp>
      <p:sp>
        <p:nvSpPr>
          <p:cNvPr id="199" name="Google Shape;199;p21"/>
          <p:cNvSpPr/>
          <p:nvPr/>
        </p:nvSpPr>
        <p:spPr>
          <a:xfrm>
            <a:off x="11152465" y="1644729"/>
            <a:ext cx="1591032" cy="198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250"/>
              <a:buFont typeface="Tomorrow"/>
              <a:buNone/>
            </a:pPr>
            <a:r>
              <a:rPr b="0" i="0" lang="en-US" sz="125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Lookup Speed</a:t>
            </a:r>
            <a:endParaRPr b="0" i="0" sz="1250" u="none" cap="none" strike="noStrike"/>
          </a:p>
        </p:txBody>
      </p:sp>
      <p:sp>
        <p:nvSpPr>
          <p:cNvPr id="200" name="Google Shape;200;p21"/>
          <p:cNvSpPr/>
          <p:nvPr/>
        </p:nvSpPr>
        <p:spPr>
          <a:xfrm>
            <a:off x="9711095" y="1919883"/>
            <a:ext cx="4473773" cy="203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9C9C0"/>
              </a:buClr>
              <a:buSzPts val="1000"/>
              <a:buFont typeface="Tomorrow"/>
              <a:buNone/>
            </a:pPr>
            <a:r>
              <a:rPr b="0" i="0" lang="en-US" sz="1000" u="none" cap="none" strike="noStrike">
                <a:solidFill>
                  <a:srgbClr val="C9C9C0"/>
                </a:solidFill>
                <a:latin typeface="Tomorrow"/>
                <a:ea typeface="Tomorrow"/>
                <a:cs typeface="Tomorrow"/>
                <a:sym typeface="Tomorrow"/>
              </a:rPr>
              <a:t>Hash map performance for critical junction operations</a:t>
            </a:r>
            <a:endParaRPr b="0" i="0" sz="1000" u="none" cap="none" strike="noStrike"/>
          </a:p>
        </p:txBody>
      </p:sp>
      <p:pic>
        <p:nvPicPr>
          <p:cNvPr descr="preencoded.png" id="201" name="Google Shape;20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425" y="2266598"/>
            <a:ext cx="13739547" cy="573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43493" y="7748950"/>
            <a:ext cx="18669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